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77" r:id="rId5"/>
    <p:sldId id="267" r:id="rId6"/>
    <p:sldId id="281" r:id="rId7"/>
    <p:sldId id="260" r:id="rId8"/>
    <p:sldId id="261" r:id="rId9"/>
    <p:sldId id="262" r:id="rId10"/>
    <p:sldId id="265" r:id="rId11"/>
    <p:sldId id="264" r:id="rId12"/>
    <p:sldId id="272" r:id="rId13"/>
    <p:sldId id="268" r:id="rId14"/>
    <p:sldId id="266" r:id="rId15"/>
    <p:sldId id="282" r:id="rId16"/>
    <p:sldId id="269" r:id="rId17"/>
    <p:sldId id="270" r:id="rId18"/>
    <p:sldId id="274" r:id="rId19"/>
    <p:sldId id="276" r:id="rId20"/>
    <p:sldId id="279" r:id="rId21"/>
    <p:sldId id="275" r:id="rId22"/>
    <p:sldId id="259" r:id="rId23"/>
    <p:sldId id="258" r:id="rId24"/>
    <p:sldId id="278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6854ECE-2A96-DC49-8941-2FC8EC7CE8A6}">
          <p14:sldIdLst>
            <p14:sldId id="256"/>
            <p14:sldId id="271"/>
            <p14:sldId id="257"/>
            <p14:sldId id="277"/>
            <p14:sldId id="267"/>
            <p14:sldId id="281"/>
            <p14:sldId id="260"/>
            <p14:sldId id="261"/>
            <p14:sldId id="262"/>
            <p14:sldId id="265"/>
            <p14:sldId id="264"/>
            <p14:sldId id="272"/>
            <p14:sldId id="268"/>
            <p14:sldId id="266"/>
            <p14:sldId id="282"/>
            <p14:sldId id="269"/>
            <p14:sldId id="270"/>
            <p14:sldId id="274"/>
            <p14:sldId id="276"/>
            <p14:sldId id="279"/>
            <p14:sldId id="275"/>
            <p14:sldId id="259"/>
            <p14:sldId id="258"/>
            <p14:sldId id="278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2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22/08/15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.particular.net/.NETHamburg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particular.net/HandsOnLabs" TargetMode="External"/><Relationship Id="rId4" Type="http://schemas.openxmlformats.org/officeDocument/2006/relationships/hyperlink" Target="http://particular.net/Videos-and-Presentations" TargetMode="External"/><Relationship Id="rId5" Type="http://schemas.openxmlformats.org/officeDocument/2006/relationships/hyperlink" Target="http://www.udidahan.com/?blog=true" TargetMode="External"/><Relationship Id="rId6" Type="http://schemas.openxmlformats.org/officeDocument/2006/relationships/hyperlink" Target="https://github.com/siniypin/NSB_Intro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andru/cs711/2002fa/reading/sagas.pdf" TargetMode="External"/><Relationship Id="rId4" Type="http://schemas.openxmlformats.org/officeDocument/2006/relationships/hyperlink" Target="https://lostechies.com/jimmybogard/2013/05/14/saga-patterns-wrap-up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boris.tveritnev@gmail.com" TargetMode="External"/><Relationship Id="rId4" Type="http://schemas.openxmlformats.org/officeDocument/2006/relationships/hyperlink" Target="http://www.xing.com/profile/Boris_Tveritnev" TargetMode="External"/><Relationship Id="rId5" Type="http://schemas.openxmlformats.org/officeDocument/2006/relationships/hyperlink" Target="http://de.linkedin.com/pub/boris-tveritnev/11/3a4/113/" TargetMode="External"/><Relationship Id="rId6" Type="http://schemas.openxmlformats.org/officeDocument/2006/relationships/hyperlink" Target="https://github.com/siniypi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hyperlink" Target="http://docs.particular.net/platform/extensions%23transport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gc1300_hst_6637.jpg"/>
          <p:cNvPicPr>
            <a:picLocks noChangeAspect="1"/>
          </p:cNvPicPr>
          <p:nvPr/>
        </p:nvPicPr>
        <p:blipFill>
          <a:blip r:embed="rId2" cstate="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800"/>
            <a:ext cx="9144000" cy="5217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NServiceBus</a:t>
            </a:r>
            <a:r>
              <a:rPr lang="en-US" dirty="0" smtClean="0"/>
              <a:t>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Boris Tveritnev</a:t>
            </a:r>
          </a:p>
          <a:p>
            <a:r>
              <a:rPr lang="en-US" dirty="0" smtClean="0"/>
              <a:t>27/08/2015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637044" y="6627168"/>
            <a:ext cx="35069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apod.nasa.gov</a:t>
            </a:r>
            <a:r>
              <a:rPr lang="en-US" sz="900" dirty="0"/>
              <a:t>/</a:t>
            </a:r>
            <a:r>
              <a:rPr lang="en-US" sz="900" dirty="0" err="1"/>
              <a:t>apod</a:t>
            </a:r>
            <a:r>
              <a:rPr lang="en-US" sz="900" dirty="0"/>
              <a:t>/image/1203/ngc1300_hst_6637.jpg</a:t>
            </a:r>
          </a:p>
        </p:txBody>
      </p:sp>
    </p:spTree>
    <p:extLst>
      <p:ext uri="{BB962C8B-B14F-4D97-AF65-F5344CB8AC3E}">
        <p14:creationId xmlns:p14="http://schemas.microsoft.com/office/powerpoint/2010/main" val="99459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rp_X1_Galaxian_S.png"/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88"/>
          <a:stretch/>
        </p:blipFill>
        <p:spPr>
          <a:xfrm>
            <a:off x="232053" y="2"/>
            <a:ext cx="8679895" cy="683999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7643"/>
            <a:ext cx="8229600" cy="385852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Many clients, one server</a:t>
            </a:r>
          </a:p>
          <a:p>
            <a:r>
              <a:rPr lang="en-US" sz="4400" dirty="0" smtClean="0"/>
              <a:t>Server’s capabilities are known</a:t>
            </a:r>
          </a:p>
          <a:p>
            <a:r>
              <a:rPr lang="en-US" sz="4400" dirty="0" smtClean="0"/>
              <a:t>Server’s location is known</a:t>
            </a:r>
          </a:p>
          <a:p>
            <a:r>
              <a:rPr lang="en-US" sz="4400" dirty="0" smtClean="0"/>
              <a:t>Strong coupling</a:t>
            </a:r>
            <a:endParaRPr lang="en-US" sz="4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Request-</a:t>
            </a:r>
            <a:r>
              <a:rPr lang="en-US" dirty="0" smtClean="0"/>
              <a:t>Response, sort of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6623093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http://old-</a:t>
            </a:r>
            <a:r>
              <a:rPr lang="en-US" sz="900" dirty="0" err="1"/>
              <a:t>computers.com</a:t>
            </a:r>
            <a:r>
              <a:rPr lang="en-US" sz="900" dirty="0"/>
              <a:t>/MUSEUM/software/Sharp_X1_Galaxian_S.PNG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62037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17227main_image_feature_342_ys_full.jpg"/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0" y="28436"/>
            <a:ext cx="9072000" cy="6804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3979"/>
            <a:ext cx="8229600" cy="3962184"/>
          </a:xfrm>
        </p:spPr>
        <p:txBody>
          <a:bodyPr>
            <a:normAutofit/>
          </a:bodyPr>
          <a:lstStyle/>
          <a:p>
            <a:r>
              <a:rPr lang="en-US" sz="4400" strike="sngStrike" dirty="0" smtClean="0"/>
              <a:t>Consistency</a:t>
            </a:r>
            <a:r>
              <a:rPr lang="en-US" sz="4400" dirty="0" smtClean="0"/>
              <a:t> (for a short period)</a:t>
            </a:r>
          </a:p>
          <a:p>
            <a:r>
              <a:rPr lang="en-US" sz="4400" dirty="0" smtClean="0"/>
              <a:t>Availability</a:t>
            </a:r>
          </a:p>
          <a:p>
            <a:r>
              <a:rPr lang="en-US" sz="4400" dirty="0" smtClean="0"/>
              <a:t>Partition tolerance</a:t>
            </a:r>
            <a:endParaRPr lang="en-US" sz="4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Eventual consistency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660160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www.nasa.gov</a:t>
            </a:r>
            <a:r>
              <a:rPr lang="en-US" sz="900" dirty="0"/>
              <a:t>/sites/default/files/images/117227main_image_feature_342_ys_full.jpg</a:t>
            </a:r>
          </a:p>
        </p:txBody>
      </p:sp>
    </p:spTree>
    <p:extLst>
      <p:ext uri="{BB962C8B-B14F-4D97-AF65-F5344CB8AC3E}">
        <p14:creationId xmlns:p14="http://schemas.microsoft.com/office/powerpoint/2010/main" val="735718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71307"/>
            <a:ext cx="8229600" cy="37548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Reliable requests processing</a:t>
            </a:r>
            <a:endParaRPr lang="en-US" sz="4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413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gc2244NB03.jpg"/>
          <p:cNvPicPr>
            <a:picLocks noChangeAspect="1"/>
          </p:cNvPicPr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r="8011"/>
          <a:stretch/>
        </p:blipFill>
        <p:spPr>
          <a:xfrm>
            <a:off x="-12755" y="0"/>
            <a:ext cx="9156755" cy="6839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What service bus 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0601"/>
            <a:ext cx="8229600" cy="4298399"/>
          </a:xfrm>
        </p:spPr>
        <p:txBody>
          <a:bodyPr>
            <a:normAutofit/>
          </a:bodyPr>
          <a:lstStyle/>
          <a:p>
            <a:pPr algn="just"/>
            <a:r>
              <a:rPr lang="ru-RU" dirty="0" err="1"/>
              <a:t>No</a:t>
            </a:r>
            <a:r>
              <a:rPr lang="ru-RU" dirty="0"/>
              <a:t> </a:t>
            </a:r>
            <a:r>
              <a:rPr lang="ru-RU" dirty="0" err="1"/>
              <a:t>bindings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specific</a:t>
            </a:r>
            <a:r>
              <a:rPr lang="ru-RU" dirty="0"/>
              <a:t> </a:t>
            </a:r>
            <a:r>
              <a:rPr lang="ru-RU" dirty="0" err="1"/>
              <a:t>location</a:t>
            </a:r>
            <a:endParaRPr lang="ru-RU" dirty="0"/>
          </a:p>
          <a:p>
            <a:pPr algn="just"/>
            <a:r>
              <a:rPr lang="ru-RU" dirty="0" err="1"/>
              <a:t>Messages</a:t>
            </a:r>
            <a:r>
              <a:rPr lang="ru-RU" dirty="0"/>
              <a:t> </a:t>
            </a:r>
            <a:r>
              <a:rPr lang="ru-RU" dirty="0" err="1"/>
              <a:t>addressed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logical</a:t>
            </a:r>
            <a:r>
              <a:rPr lang="ru-RU" dirty="0"/>
              <a:t> </a:t>
            </a:r>
            <a:r>
              <a:rPr lang="ru-RU" dirty="0" err="1"/>
              <a:t>locations</a:t>
            </a:r>
            <a:endParaRPr lang="ru-RU" dirty="0"/>
          </a:p>
          <a:p>
            <a:pPr algn="just"/>
            <a:r>
              <a:rPr lang="ru-RU" dirty="0" err="1"/>
              <a:t>Infrastructure</a:t>
            </a:r>
            <a:r>
              <a:rPr lang="ru-RU" dirty="0"/>
              <a:t> </a:t>
            </a:r>
            <a:r>
              <a:rPr lang="ru-RU" dirty="0" err="1"/>
              <a:t>makes</a:t>
            </a:r>
            <a:r>
              <a:rPr lang="ru-RU" dirty="0"/>
              <a:t> </a:t>
            </a:r>
            <a:r>
              <a:rPr lang="ru-RU" dirty="0" err="1"/>
              <a:t>sure</a:t>
            </a:r>
            <a:r>
              <a:rPr lang="ru-RU" dirty="0"/>
              <a:t> </a:t>
            </a:r>
            <a:r>
              <a:rPr lang="ru-RU" dirty="0" err="1"/>
              <a:t>messages</a:t>
            </a:r>
            <a:r>
              <a:rPr lang="ru-RU" dirty="0"/>
              <a:t> </a:t>
            </a:r>
            <a:r>
              <a:rPr lang="ru-RU" dirty="0" err="1"/>
              <a:t>get</a:t>
            </a:r>
            <a:r>
              <a:rPr lang="ru-RU" dirty="0"/>
              <a:t> </a:t>
            </a:r>
            <a:r>
              <a:rPr lang="en-US" dirty="0"/>
              <a:t>to the recipient, even if they change physical </a:t>
            </a:r>
            <a:r>
              <a:rPr lang="en-US" dirty="0" smtClean="0"/>
              <a:t>locations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70530" y="6627168"/>
            <a:ext cx="39862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www.heavensgloryobservatory.com</a:t>
            </a:r>
            <a:r>
              <a:rPr lang="en-US" sz="900" dirty="0"/>
              <a:t>/</a:t>
            </a:r>
            <a:r>
              <a:rPr lang="en-US" sz="900" dirty="0" err="1"/>
              <a:t>Color_Jpegs</a:t>
            </a:r>
            <a:r>
              <a:rPr lang="en-US" sz="900" dirty="0"/>
              <a:t>/ngc2244NB03.jpg</a:t>
            </a:r>
          </a:p>
        </p:txBody>
      </p:sp>
    </p:spTree>
    <p:extLst>
      <p:ext uri="{BB962C8B-B14F-4D97-AF65-F5344CB8AC3E}">
        <p14:creationId xmlns:p14="http://schemas.microsoft.com/office/powerpoint/2010/main" val="170046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rp_X1_Galaxian_S_al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41"/>
          <a:stretch/>
        </p:blipFill>
        <p:spPr>
          <a:xfrm>
            <a:off x="213888" y="1"/>
            <a:ext cx="8686800" cy="68759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2568"/>
            <a:ext cx="8229600" cy="4143595"/>
          </a:xfrm>
        </p:spPr>
        <p:txBody>
          <a:bodyPr>
            <a:normAutofit/>
          </a:bodyPr>
          <a:lstStyle/>
          <a:p>
            <a:r>
              <a:rPr lang="en-US" sz="4400" dirty="0" smtClean="0"/>
              <a:t>One (logical) publishing authority, many subscribers</a:t>
            </a:r>
          </a:p>
          <a:p>
            <a:r>
              <a:rPr lang="en-US" sz="4400" dirty="0" smtClean="0"/>
              <a:t>Publisher doesn’t care about subscribers</a:t>
            </a:r>
          </a:p>
          <a:p>
            <a:r>
              <a:rPr lang="en-US" sz="4400" dirty="0" smtClean="0"/>
              <a:t>Loose coupling</a:t>
            </a:r>
          </a:p>
          <a:p>
            <a:endParaRPr lang="en-US" sz="4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Publish-subscribe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6623093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www.mdscc.nasa.gov</a:t>
            </a:r>
            <a:r>
              <a:rPr lang="en-US" sz="900" dirty="0"/>
              <a:t>/upload/201301/</a:t>
            </a:r>
            <a:r>
              <a:rPr lang="en-US" sz="900" dirty="0" err="1"/>
              <a:t>andromeda.jpg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4992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280046main_CassAcomposite_HI.jpg"/>
          <p:cNvPicPr>
            <a:picLocks noChangeAspect="1"/>
          </p:cNvPicPr>
          <p:nvPr/>
        </p:nvPicPr>
        <p:blipFill>
          <a:blip r:embed="rId2" cstate="print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0"/>
            <a:ext cx="9027583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Polymorphic dispatch/routing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2339474"/>
            <a:ext cx="8229600" cy="3786689"/>
          </a:xfrm>
        </p:spPr>
        <p:txBody>
          <a:bodyPr>
            <a:normAutofit/>
          </a:bodyPr>
          <a:lstStyle/>
          <a:p>
            <a:r>
              <a:rPr lang="en-US" dirty="0" smtClean="0"/>
              <a:t>Version API through multiple inheritance</a:t>
            </a:r>
          </a:p>
          <a:p>
            <a:r>
              <a:rPr lang="en-US" dirty="0" smtClean="0"/>
              <a:t>Introduce </a:t>
            </a:r>
            <a:r>
              <a:rPr lang="en-US" dirty="0"/>
              <a:t>new handlers/subscribers </a:t>
            </a:r>
            <a:r>
              <a:rPr lang="en-US" dirty="0" smtClean="0"/>
              <a:t>without </a:t>
            </a:r>
            <a:r>
              <a:rPr lang="en-US" dirty="0"/>
              <a:t>touching </a:t>
            </a:r>
            <a:r>
              <a:rPr lang="en-US" dirty="0" smtClean="0"/>
              <a:t>any </a:t>
            </a:r>
            <a:r>
              <a:rPr lang="en-US" dirty="0"/>
              <a:t>of the other </a:t>
            </a:r>
            <a:r>
              <a:rPr lang="en-US" dirty="0" smtClean="0"/>
              <a:t>subscribers</a:t>
            </a:r>
          </a:p>
          <a:p>
            <a:r>
              <a:rPr lang="en-US" dirty="0" smtClean="0"/>
              <a:t>Upgrade existing components step by step without taking the whole system down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www.nasa.gov</a:t>
            </a:r>
            <a:r>
              <a:rPr lang="en-US" sz="900" dirty="0"/>
              <a:t>/centers/</a:t>
            </a:r>
            <a:r>
              <a:rPr lang="en-US" sz="900" dirty="0" err="1"/>
              <a:t>goddard</a:t>
            </a:r>
            <a:r>
              <a:rPr lang="en-US" sz="900" dirty="0"/>
              <a:t>/images/content/280046main_CassAcomposite_HI.jpg</a:t>
            </a:r>
          </a:p>
        </p:txBody>
      </p:sp>
    </p:spTree>
    <p:extLst>
      <p:ext uri="{BB962C8B-B14F-4D97-AF65-F5344CB8AC3E}">
        <p14:creationId xmlns:p14="http://schemas.microsoft.com/office/powerpoint/2010/main" val="1938917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117227main_image_feature_342_ys_full.jpg"/>
          <p:cNvPicPr>
            <a:picLocks noChangeAspect="1"/>
          </p:cNvPicPr>
          <p:nvPr/>
        </p:nvPicPr>
        <p:blipFill>
          <a:blip r:embed="rId2" cstate="print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0" y="28436"/>
            <a:ext cx="9072000" cy="6804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51021"/>
            <a:ext cx="8229600" cy="397514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retailer can't ship a product until </a:t>
            </a:r>
            <a:r>
              <a:rPr lang="en-US" dirty="0" smtClean="0"/>
              <a:t>the </a:t>
            </a:r>
            <a:r>
              <a:rPr lang="en-US" dirty="0"/>
              <a:t>CC has been </a:t>
            </a:r>
            <a:r>
              <a:rPr lang="en-US" dirty="0" smtClean="0"/>
              <a:t>charged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customer </a:t>
            </a:r>
            <a:r>
              <a:rPr lang="en-US" dirty="0" smtClean="0"/>
              <a:t>can attain </a:t>
            </a:r>
            <a:r>
              <a:rPr lang="en-US" dirty="0"/>
              <a:t>a preferred </a:t>
            </a:r>
            <a:r>
              <a:rPr lang="en-US" dirty="0" smtClean="0"/>
              <a:t>status only after spending </a:t>
            </a:r>
            <a:r>
              <a:rPr lang="en-US" dirty="0"/>
              <a:t>a certain amount of </a:t>
            </a:r>
            <a:r>
              <a:rPr lang="en-US" dirty="0" smtClean="0"/>
              <a:t>money</a:t>
            </a:r>
            <a:endParaRPr lang="en-US" dirty="0"/>
          </a:p>
          <a:p>
            <a:r>
              <a:rPr lang="en-US" dirty="0"/>
              <a:t>P</a:t>
            </a:r>
            <a:r>
              <a:rPr lang="en-US" dirty="0" smtClean="0"/>
              <a:t>remium </a:t>
            </a:r>
            <a:r>
              <a:rPr lang="en-US" dirty="0"/>
              <a:t>membership is in effect as long as all invoices were </a:t>
            </a:r>
            <a:r>
              <a:rPr lang="en-US" dirty="0" smtClean="0"/>
              <a:t>paid in time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Long-running processes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0" y="660160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www.nasa.gov</a:t>
            </a:r>
            <a:r>
              <a:rPr lang="en-US" sz="900" dirty="0"/>
              <a:t>/sites/default/files/images/117227main_image_feature_342_ys_full.jpg</a:t>
            </a:r>
          </a:p>
        </p:txBody>
      </p:sp>
    </p:spTree>
    <p:extLst>
      <p:ext uri="{BB962C8B-B14F-4D97-AF65-F5344CB8AC3E}">
        <p14:creationId xmlns:p14="http://schemas.microsoft.com/office/powerpoint/2010/main" val="630628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FnDf.jpg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71307"/>
            <a:ext cx="8229600" cy="3754856"/>
          </a:xfrm>
        </p:spPr>
        <p:txBody>
          <a:bodyPr>
            <a:normAutofit/>
          </a:bodyPr>
          <a:lstStyle/>
          <a:p>
            <a:r>
              <a:rPr lang="en-US" dirty="0"/>
              <a:t>Controller </a:t>
            </a:r>
            <a:r>
              <a:rPr lang="en-US" dirty="0" smtClean="0"/>
              <a:t>that </a:t>
            </a:r>
            <a:r>
              <a:rPr lang="en-US" dirty="0"/>
              <a:t>actively manages </a:t>
            </a:r>
            <a:r>
              <a:rPr lang="en-US" dirty="0" smtClean="0"/>
              <a:t>business </a:t>
            </a:r>
            <a:r>
              <a:rPr lang="en-US" dirty="0"/>
              <a:t>process </a:t>
            </a:r>
            <a:r>
              <a:rPr lang="en-US" dirty="0" smtClean="0"/>
              <a:t>activities</a:t>
            </a:r>
          </a:p>
          <a:p>
            <a:r>
              <a:rPr lang="en-US" dirty="0" smtClean="0"/>
              <a:t>Observer, </a:t>
            </a:r>
            <a:r>
              <a:rPr lang="en-US" dirty="0"/>
              <a:t>passively listening to external events, coordinating some activity</a:t>
            </a:r>
          </a:p>
          <a:p>
            <a:r>
              <a:rPr lang="en-US" dirty="0" smtClean="0"/>
              <a:t>Mixed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Saga patterns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384277" y="6619054"/>
            <a:ext cx="17918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i.stack.imgur.com</a:t>
            </a:r>
            <a:r>
              <a:rPr lang="en-US" sz="900" dirty="0"/>
              <a:t>/</a:t>
            </a:r>
            <a:r>
              <a:rPr lang="en-US" sz="900" dirty="0" err="1"/>
              <a:t>lFnDf.jpg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83740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52718"/>
            <a:ext cx="8229600" cy="35734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Loosely coupled services with Pub-Sub</a:t>
            </a:r>
          </a:p>
          <a:p>
            <a:pPr marL="0" indent="0" algn="ctr">
              <a:buNone/>
            </a:pPr>
            <a:r>
              <a:rPr lang="en-US" sz="4400" dirty="0" smtClean="0"/>
              <a:t>Long </a:t>
            </a:r>
            <a:r>
              <a:rPr lang="en-US" sz="4400" dirty="0" smtClean="0"/>
              <a:t>running process</a:t>
            </a:r>
            <a:endParaRPr lang="en-US" sz="4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7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r-wars-darth-vader-i-am-your_1920x1200_475-wide.jpg"/>
          <p:cNvPicPr>
            <a:picLocks noChangeAspect="1"/>
          </p:cNvPicPr>
          <p:nvPr/>
        </p:nvPicPr>
        <p:blipFill rotWithShape="1"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7" r="11707"/>
          <a:stretch/>
        </p:blipFill>
        <p:spPr>
          <a:xfrm>
            <a:off x="-12958" y="2"/>
            <a:ext cx="9144000" cy="683983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>
            <a:noAutofit/>
          </a:bodyPr>
          <a:lstStyle/>
          <a:p>
            <a:r>
              <a:rPr lang="en-US" dirty="0" smtClean="0"/>
              <a:t>The </a:t>
            </a:r>
            <a:br>
              <a:rPr lang="en-US" dirty="0" smtClean="0"/>
            </a:br>
            <a:r>
              <a:rPr lang="en-US" dirty="0" smtClean="0"/>
              <a:t>takeaway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228768"/>
            <a:ext cx="8229600" cy="3897395"/>
          </a:xfrm>
        </p:spPr>
        <p:txBody>
          <a:bodyPr>
            <a:normAutofit/>
          </a:bodyPr>
          <a:lstStyle/>
          <a:p>
            <a:r>
              <a:rPr lang="en-US" dirty="0" smtClean="0"/>
              <a:t>Designed around distributed systems fallacies</a:t>
            </a:r>
            <a:endParaRPr lang="en-US" dirty="0" smtClean="0"/>
          </a:p>
          <a:p>
            <a:r>
              <a:rPr lang="en-US" dirty="0" smtClean="0"/>
              <a:t>Simplifies the development of scalable distributed systems</a:t>
            </a:r>
          </a:p>
          <a:p>
            <a:r>
              <a:rPr lang="en-US" dirty="0" smtClean="0"/>
              <a:t>Reduces cost of development and maintenance</a:t>
            </a:r>
          </a:p>
          <a:p>
            <a:r>
              <a:rPr lang="en-US" dirty="0" smtClean="0"/>
              <a:t>Cookies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089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S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72" y="1812803"/>
            <a:ext cx="1625600" cy="1625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86472" y="1812803"/>
            <a:ext cx="2558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NServiceBus</a:t>
            </a:r>
            <a:endParaRPr lang="en-US" dirty="0" smtClean="0"/>
          </a:p>
          <a:p>
            <a:r>
              <a:rPr lang="en-US" dirty="0" smtClean="0"/>
              <a:t>Messaging and Workflow</a:t>
            </a:r>
            <a:endParaRPr lang="en-US" dirty="0"/>
          </a:p>
        </p:txBody>
      </p:sp>
      <p:pic>
        <p:nvPicPr>
          <p:cNvPr id="9" name="Picture 8" descr="S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272" y="1812803"/>
            <a:ext cx="1625600" cy="1625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04872" y="1812803"/>
            <a:ext cx="2325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ServicePulse</a:t>
            </a:r>
            <a:endParaRPr lang="en-US" dirty="0" smtClean="0"/>
          </a:p>
          <a:p>
            <a:r>
              <a:rPr lang="en-US" dirty="0" smtClean="0"/>
              <a:t>Production Monitoring</a:t>
            </a:r>
            <a:endParaRPr lang="en-US" dirty="0"/>
          </a:p>
        </p:txBody>
      </p:sp>
      <p:pic>
        <p:nvPicPr>
          <p:cNvPr id="11" name="Picture 10" descr="S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72" y="4054533"/>
            <a:ext cx="1625600" cy="1625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86472" y="4054533"/>
            <a:ext cx="2020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ServiceMatrix</a:t>
            </a:r>
            <a:endParaRPr lang="en-US" dirty="0" smtClean="0"/>
          </a:p>
          <a:p>
            <a:r>
              <a:rPr lang="en-US" dirty="0" err="1" smtClean="0"/>
              <a:t>Modelling</a:t>
            </a:r>
            <a:r>
              <a:rPr lang="en-US" dirty="0" smtClean="0"/>
              <a:t> &amp; Design</a:t>
            </a:r>
            <a:endParaRPr lang="en-US" dirty="0"/>
          </a:p>
        </p:txBody>
      </p:sp>
      <p:pic>
        <p:nvPicPr>
          <p:cNvPr id="13" name="Picture 12" descr="S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72" y="4054533"/>
            <a:ext cx="1625600" cy="1625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04872" y="4053225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ServiceInsight</a:t>
            </a:r>
            <a:endParaRPr lang="en-US" dirty="0" smtClean="0"/>
          </a:p>
          <a:p>
            <a:r>
              <a:rPr lang="en-US" dirty="0" smtClean="0"/>
              <a:t>Advanced Debugging</a:t>
            </a:r>
            <a:endParaRPr lang="en-US" dirty="0"/>
          </a:p>
        </p:txBody>
      </p:sp>
      <p:pic>
        <p:nvPicPr>
          <p:cNvPr id="17" name="Content Placeholder 16" descr="platform_big.png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470939" y="116489"/>
            <a:ext cx="1767369" cy="971980"/>
          </a:xfr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Particular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2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9516" y="1600200"/>
            <a:ext cx="3427284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Learn to design better systems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Get access to 2 full days of </a:t>
            </a:r>
            <a:r>
              <a:rPr lang="en-US" dirty="0" err="1" smtClean="0"/>
              <a:t>Udi</a:t>
            </a:r>
            <a:r>
              <a:rPr lang="en-US" dirty="0" smtClean="0"/>
              <a:t> </a:t>
            </a:r>
            <a:r>
              <a:rPr lang="en-US" dirty="0" err="1" smtClean="0"/>
              <a:t>Dahan</a:t>
            </a:r>
            <a:r>
              <a:rPr lang="en-US" dirty="0" err="1" smtClean="0"/>
              <a:t>’s</a:t>
            </a:r>
            <a:r>
              <a:rPr lang="en-US" dirty="0" smtClean="0"/>
              <a:t> Advanced Distributed Systems Design video course.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Sign up here: </a:t>
            </a:r>
            <a:r>
              <a:rPr lang="en-US" dirty="0">
                <a:hlinkClick r:id="rId2"/>
              </a:rPr>
              <a:t>http://go.particular.net/.</a:t>
            </a:r>
            <a:r>
              <a:rPr lang="en-US" dirty="0" smtClean="0">
                <a:hlinkClick r:id="rId2"/>
              </a:rPr>
              <a:t>NETHamburg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Access code: BJMYYC</a:t>
            </a:r>
          </a:p>
          <a:p>
            <a:pPr marL="0" indent="0">
              <a:buNone/>
            </a:pPr>
            <a:r>
              <a:rPr lang="en-US" dirty="0" smtClean="0"/>
              <a:t>Expiration date: Sep. 17</a:t>
            </a:r>
            <a:r>
              <a:rPr lang="ru-RU" dirty="0" err="1" smtClean="0"/>
              <a:t>th</a:t>
            </a:r>
            <a:endParaRPr lang="en-US" dirty="0"/>
          </a:p>
        </p:txBody>
      </p:sp>
      <p:pic>
        <p:nvPicPr>
          <p:cNvPr id="6" name="Shape 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881" y="5725740"/>
            <a:ext cx="1838325" cy="44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922" y="1682748"/>
            <a:ext cx="4793635" cy="269185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Bonus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7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ypnotoad-futurama-36101-1440x90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0" b="12554"/>
          <a:stretch/>
        </p:blipFill>
        <p:spPr>
          <a:xfrm>
            <a:off x="0" y="1729597"/>
            <a:ext cx="9144000" cy="433796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426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tw1530a.tif"/>
          <p:cNvPicPr>
            <a:picLocks noChangeAspect="1"/>
          </p:cNvPicPr>
          <p:nvPr/>
        </p:nvPicPr>
        <p:blipFill>
          <a:blip r:embed="rId2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635000"/>
            <a:ext cx="7645400" cy="558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http://particular.net/</a:t>
            </a:r>
            <a:r>
              <a:rPr lang="en-US" dirty="0" smtClean="0">
                <a:hlinkClick r:id="rId3"/>
              </a:rPr>
              <a:t>HandsOnLabs</a:t>
            </a:r>
            <a:endParaRPr lang="en-US" dirty="0" smtClean="0"/>
          </a:p>
          <a:p>
            <a:r>
              <a:rPr lang="en-US" dirty="0">
                <a:hlinkClick r:id="rId4"/>
              </a:rPr>
              <a:t>http://particular.net/Videos-and-</a:t>
            </a:r>
            <a:r>
              <a:rPr lang="en-US" dirty="0" smtClean="0">
                <a:hlinkClick r:id="rId4"/>
              </a:rPr>
              <a:t>Presentations</a:t>
            </a:r>
            <a:endParaRPr lang="en-US" dirty="0" smtClean="0"/>
          </a:p>
          <a:p>
            <a:r>
              <a:rPr lang="en-US" dirty="0">
                <a:hlinkClick r:id="rId5"/>
              </a:rPr>
              <a:t>http://www.udidahan.com/?blog=</a:t>
            </a:r>
            <a:r>
              <a:rPr lang="en-US" dirty="0" smtClean="0">
                <a:hlinkClick r:id="rId5"/>
              </a:rPr>
              <a:t>true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Examples and slides</a:t>
            </a:r>
            <a:endParaRPr lang="en-US" dirty="0" smtClean="0"/>
          </a:p>
          <a:p>
            <a:endParaRPr lang="en-US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6044031" y="6624216"/>
            <a:ext cx="3099969" cy="233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www.spacetelescope.org</a:t>
            </a:r>
            <a:r>
              <a:rPr lang="en-US" sz="900" dirty="0"/>
              <a:t>/images/potw1530a/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More 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12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tw1530a.tif"/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635000"/>
            <a:ext cx="7645400" cy="558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D. </a:t>
            </a:r>
            <a:r>
              <a:rPr lang="en-US" dirty="0" err="1" smtClean="0"/>
              <a:t>Boike</a:t>
            </a:r>
            <a:r>
              <a:rPr lang="en-US" dirty="0" smtClean="0"/>
              <a:t>, Learning </a:t>
            </a:r>
            <a:r>
              <a:rPr lang="en-US" dirty="0" err="1" smtClean="0"/>
              <a:t>NServiceBus</a:t>
            </a:r>
            <a:r>
              <a:rPr lang="en-US" dirty="0" smtClean="0"/>
              <a:t>, </a:t>
            </a:r>
            <a:r>
              <a:rPr lang="en-US" dirty="0" err="1"/>
              <a:t>Packt</a:t>
            </a:r>
            <a:r>
              <a:rPr lang="en-US" dirty="0"/>
              <a:t> Publishing 2013, ISBN-13: 978-1782166344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://www.cs.cornell.edu/andru/cs711/2002fa/reading/</a:t>
            </a:r>
            <a:r>
              <a:rPr lang="en-US" dirty="0" smtClean="0">
                <a:hlinkClick r:id="rId3"/>
              </a:rPr>
              <a:t>sagas.pdf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https://lostechies.com/jimmybogard/2013/05/14/saga-patterns-wrap-up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G. </a:t>
            </a:r>
            <a:r>
              <a:rPr lang="en-US" dirty="0" err="1" smtClean="0"/>
              <a:t>Hohpe</a:t>
            </a:r>
            <a:r>
              <a:rPr lang="en-US" dirty="0"/>
              <a:t>, Enterprise Integration Patterns, Addison-Wesley Professional 2003, ISBN-13: 978-0321200686</a:t>
            </a:r>
          </a:p>
        </p:txBody>
      </p:sp>
      <p:sp>
        <p:nvSpPr>
          <p:cNvPr id="6" name="Rectangle 5"/>
          <p:cNvSpPr/>
          <p:nvPr/>
        </p:nvSpPr>
        <p:spPr>
          <a:xfrm>
            <a:off x="6044031" y="6624216"/>
            <a:ext cx="3099969" cy="233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www.spacetelescope.org</a:t>
            </a:r>
            <a:r>
              <a:rPr lang="en-US" sz="900" dirty="0"/>
              <a:t>/images/potw1530a/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44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tw1530a.tif"/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635000"/>
            <a:ext cx="7645400" cy="558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2853"/>
            <a:ext cx="8229600" cy="3923310"/>
          </a:xfrm>
        </p:spPr>
        <p:txBody>
          <a:bodyPr/>
          <a:lstStyle/>
          <a:p>
            <a:r>
              <a:rPr lang="en-US" dirty="0" smtClean="0"/>
              <a:t>Email: </a:t>
            </a:r>
            <a:r>
              <a:rPr lang="en-US" dirty="0" smtClean="0">
                <a:hlinkClick r:id="rId3"/>
              </a:rPr>
              <a:t>boris.tveritnev@gmail.com</a:t>
            </a:r>
            <a:endParaRPr lang="ru-RU" dirty="0" smtClean="0"/>
          </a:p>
          <a:p>
            <a:r>
              <a:rPr lang="en-US" dirty="0" smtClean="0"/>
              <a:t>XING: </a:t>
            </a:r>
            <a:r>
              <a:rPr lang="en-US" dirty="0">
                <a:hlinkClick r:id="rId4"/>
              </a:rPr>
              <a:t>www.xing.com/profile/Boris_Tveritnev</a:t>
            </a:r>
            <a:endParaRPr lang="en-US" dirty="0" smtClean="0"/>
          </a:p>
          <a:p>
            <a:r>
              <a:rPr lang="en-US" dirty="0" smtClean="0"/>
              <a:t>LNKD: </a:t>
            </a:r>
            <a:r>
              <a:rPr lang="en-US" dirty="0">
                <a:hlinkClick r:id="rId5"/>
              </a:rPr>
              <a:t>de.linkedin.com/pub/boris-tveritnev/11/3a4/113/</a:t>
            </a:r>
            <a:endParaRPr lang="en-US" dirty="0" smtClean="0"/>
          </a:p>
          <a:p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https://github.com/</a:t>
            </a:r>
            <a:r>
              <a:rPr lang="en-US" dirty="0" smtClean="0">
                <a:hlinkClick r:id="rId6"/>
              </a:rPr>
              <a:t>siniypin</a:t>
            </a:r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Contact details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44031" y="6624216"/>
            <a:ext cx="3099969" cy="233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www.spacetelescope.org</a:t>
            </a:r>
            <a:r>
              <a:rPr lang="en-US" sz="900" dirty="0"/>
              <a:t>/images/potw1530a/</a:t>
            </a:r>
          </a:p>
        </p:txBody>
      </p:sp>
    </p:spTree>
    <p:extLst>
      <p:ext uri="{BB962C8B-B14F-4D97-AF65-F5344CB8AC3E}">
        <p14:creationId xmlns:p14="http://schemas.microsoft.com/office/powerpoint/2010/main" val="3157499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5" name="Picture 4" descr="potw1530a.tif"/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635000"/>
            <a:ext cx="7645400" cy="558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62505" y="6624216"/>
            <a:ext cx="2081495" cy="233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Boris Tveritnev, 2015, Hamburg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7356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gc2244NB03.jpg"/>
          <p:cNvPicPr>
            <a:picLocks noChangeAspect="1"/>
          </p:cNvPicPr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r="8011"/>
          <a:stretch/>
        </p:blipFill>
        <p:spPr>
          <a:xfrm>
            <a:off x="-12755" y="0"/>
            <a:ext cx="9156755" cy="6839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What service bus 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3408"/>
            <a:ext cx="8229600" cy="4855591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Think </a:t>
            </a:r>
            <a:r>
              <a:rPr lang="en-US" dirty="0"/>
              <a:t>of your system as passing </a:t>
            </a:r>
            <a:r>
              <a:rPr lang="en-US" dirty="0" smtClean="0"/>
              <a:t>messages between components</a:t>
            </a:r>
            <a:endParaRPr lang="ru-RU" dirty="0" smtClean="0"/>
          </a:p>
          <a:p>
            <a:pPr algn="just"/>
            <a:r>
              <a:rPr lang="ru-RU" dirty="0" err="1" smtClean="0"/>
              <a:t>Dynamic</a:t>
            </a:r>
            <a:r>
              <a:rPr lang="ru-RU" dirty="0" smtClean="0"/>
              <a:t> </a:t>
            </a:r>
            <a:r>
              <a:rPr lang="ru-RU" dirty="0" err="1" smtClean="0"/>
              <a:t>routing</a:t>
            </a:r>
            <a:endParaRPr lang="ru-RU" dirty="0"/>
          </a:p>
          <a:p>
            <a:pPr algn="just"/>
            <a:r>
              <a:rPr lang="ru-RU" dirty="0" err="1" smtClean="0"/>
              <a:t>No</a:t>
            </a:r>
            <a:r>
              <a:rPr lang="ru-RU" dirty="0" smtClean="0"/>
              <a:t> </a:t>
            </a:r>
            <a:r>
              <a:rPr lang="ru-RU" dirty="0" err="1" smtClean="0"/>
              <a:t>bindings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physical</a:t>
            </a:r>
            <a:r>
              <a:rPr lang="ru-RU" dirty="0" smtClean="0"/>
              <a:t> </a:t>
            </a:r>
            <a:r>
              <a:rPr lang="ru-RU" dirty="0" err="1" smtClean="0"/>
              <a:t>location</a:t>
            </a:r>
            <a:endParaRPr lang="ru-RU" dirty="0" smtClean="0"/>
          </a:p>
          <a:p>
            <a:pPr algn="just"/>
            <a:r>
              <a:rPr lang="ru-RU" dirty="0" err="1" smtClean="0"/>
              <a:t>Messages</a:t>
            </a:r>
            <a:r>
              <a:rPr lang="ru-RU" dirty="0" smtClean="0"/>
              <a:t> </a:t>
            </a:r>
            <a:r>
              <a:rPr lang="ru-RU" dirty="0" err="1" smtClean="0"/>
              <a:t>addressed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logical</a:t>
            </a:r>
            <a:r>
              <a:rPr lang="ru-RU" dirty="0" smtClean="0"/>
              <a:t> </a:t>
            </a:r>
            <a:r>
              <a:rPr lang="ru-RU" dirty="0" err="1" smtClean="0"/>
              <a:t>locations</a:t>
            </a:r>
            <a:endParaRPr lang="ru-RU" dirty="0" smtClean="0"/>
          </a:p>
          <a:p>
            <a:pPr algn="just"/>
            <a:r>
              <a:rPr lang="ru-RU" dirty="0" err="1" smtClean="0"/>
              <a:t>Infrastructure</a:t>
            </a:r>
            <a:r>
              <a:rPr lang="ru-RU" dirty="0" smtClean="0"/>
              <a:t> </a:t>
            </a:r>
            <a:r>
              <a:rPr lang="ru-RU" dirty="0" err="1" smtClean="0"/>
              <a:t>makes</a:t>
            </a:r>
            <a:r>
              <a:rPr lang="ru-RU" dirty="0" smtClean="0"/>
              <a:t> </a:t>
            </a:r>
            <a:r>
              <a:rPr lang="ru-RU" dirty="0" err="1" smtClean="0"/>
              <a:t>sure</a:t>
            </a:r>
            <a:r>
              <a:rPr lang="ru-RU" dirty="0" smtClean="0"/>
              <a:t> </a:t>
            </a:r>
            <a:r>
              <a:rPr lang="ru-RU" dirty="0" err="1" smtClean="0"/>
              <a:t>messages</a:t>
            </a:r>
            <a:r>
              <a:rPr lang="ru-RU" dirty="0" smtClean="0"/>
              <a:t> </a:t>
            </a:r>
            <a:r>
              <a:rPr lang="ru-RU" dirty="0" err="1" smtClean="0"/>
              <a:t>get</a:t>
            </a:r>
            <a:r>
              <a:rPr lang="ru-RU" dirty="0" smtClean="0"/>
              <a:t> </a:t>
            </a:r>
            <a:r>
              <a:rPr lang="en-US" dirty="0" smtClean="0"/>
              <a:t>to </a:t>
            </a:r>
            <a:r>
              <a:rPr lang="en-US" dirty="0"/>
              <a:t>the </a:t>
            </a:r>
            <a:r>
              <a:rPr lang="en-US" dirty="0" smtClean="0"/>
              <a:t>recipient</a:t>
            </a:r>
            <a:r>
              <a:rPr lang="en-US" dirty="0"/>
              <a:t>, even if they change physical </a:t>
            </a:r>
            <a:r>
              <a:rPr lang="en-US" dirty="0" smtClean="0"/>
              <a:t>locations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5170530" y="6627168"/>
            <a:ext cx="39862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www.heavensgloryobservatory.com</a:t>
            </a:r>
            <a:r>
              <a:rPr lang="en-US" sz="900" dirty="0"/>
              <a:t>/</a:t>
            </a:r>
            <a:r>
              <a:rPr lang="en-US" sz="900" dirty="0" err="1"/>
              <a:t>Color_Jpegs</a:t>
            </a:r>
            <a:r>
              <a:rPr lang="en-US" sz="900" dirty="0"/>
              <a:t>/ngc2244NB03.jpg</a:t>
            </a:r>
          </a:p>
        </p:txBody>
      </p:sp>
    </p:spTree>
    <p:extLst>
      <p:ext uri="{BB962C8B-B14F-4D97-AF65-F5344CB8AC3E}">
        <p14:creationId xmlns:p14="http://schemas.microsoft.com/office/powerpoint/2010/main" val="2082742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lbireo_yandrik_big.jpg"/>
          <p:cNvPicPr>
            <a:picLocks noChangeAspect="1"/>
          </p:cNvPicPr>
          <p:nvPr/>
        </p:nvPicPr>
        <p:blipFill>
          <a:blip r:embed="rId2" cstate="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Publish / </a:t>
            </a:r>
            <a:r>
              <a:rPr lang="en-US" dirty="0" smtClean="0"/>
              <a:t>Subscribe</a:t>
            </a:r>
          </a:p>
          <a:p>
            <a:r>
              <a:rPr lang="en-US" dirty="0"/>
              <a:t>Long-running </a:t>
            </a:r>
            <a:r>
              <a:rPr lang="en-US" dirty="0" err="1"/>
              <a:t>stateful</a:t>
            </a:r>
            <a:r>
              <a:rPr lang="en-US" dirty="0"/>
              <a:t> </a:t>
            </a:r>
            <a:r>
              <a:rPr lang="en-US" dirty="0" smtClean="0"/>
              <a:t>processes</a:t>
            </a:r>
          </a:p>
          <a:p>
            <a:r>
              <a:rPr lang="en-US" dirty="0"/>
              <a:t>Client can send messages if server is </a:t>
            </a:r>
            <a:r>
              <a:rPr lang="en-US" dirty="0" smtClean="0"/>
              <a:t>offline</a:t>
            </a:r>
          </a:p>
          <a:p>
            <a:r>
              <a:rPr lang="en-US" dirty="0"/>
              <a:t>Poison message detection and </a:t>
            </a:r>
            <a:r>
              <a:rPr lang="en-US" dirty="0" smtClean="0"/>
              <a:t>dispatching</a:t>
            </a:r>
          </a:p>
          <a:p>
            <a:r>
              <a:rPr lang="en-US" dirty="0"/>
              <a:t>Poison messages re-</a:t>
            </a:r>
            <a:r>
              <a:rPr lang="en-US" dirty="0" smtClean="0"/>
              <a:t>processing</a:t>
            </a:r>
          </a:p>
          <a:p>
            <a:r>
              <a:rPr lang="en-US" dirty="0"/>
              <a:t>Subscriptions persist after </a:t>
            </a:r>
            <a:r>
              <a:rPr lang="en-US" dirty="0" smtClean="0"/>
              <a:t>restart</a:t>
            </a:r>
          </a:p>
          <a:p>
            <a:r>
              <a:rPr lang="en-US" dirty="0"/>
              <a:t>Polymorphic message </a:t>
            </a:r>
            <a:r>
              <a:rPr lang="en-US" dirty="0" smtClean="0"/>
              <a:t>dispatch</a:t>
            </a:r>
          </a:p>
          <a:p>
            <a:r>
              <a:rPr lang="en-US" dirty="0"/>
              <a:t>Message-driven unit testing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err="1" smtClean="0"/>
              <a:t>NServiceBus</a:t>
            </a:r>
            <a:r>
              <a:rPr lang="en-US" dirty="0" smtClean="0"/>
              <a:t>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94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2118_ssro.jpg"/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4"/>
          <a:stretch/>
        </p:blipFill>
        <p:spPr>
          <a:xfrm>
            <a:off x="-25929" y="0"/>
            <a:ext cx="9169929" cy="68759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8470"/>
            <a:ext cx="8229600" cy="5037694"/>
          </a:xfrm>
        </p:spPr>
        <p:txBody>
          <a:bodyPr>
            <a:noAutofit/>
          </a:bodyPr>
          <a:lstStyle/>
          <a:p>
            <a:r>
              <a:rPr lang="en-US" sz="4400" dirty="0" smtClean="0"/>
              <a:t>MSMQ</a:t>
            </a:r>
          </a:p>
          <a:p>
            <a:r>
              <a:rPr lang="en-US" sz="4400" dirty="0" smtClean="0"/>
              <a:t>SQL </a:t>
            </a:r>
            <a:r>
              <a:rPr lang="en-US" sz="4400" dirty="0"/>
              <a:t>Server Service </a:t>
            </a:r>
            <a:r>
              <a:rPr lang="en-US" sz="4400" dirty="0" smtClean="0"/>
              <a:t>Broker</a:t>
            </a:r>
          </a:p>
          <a:p>
            <a:r>
              <a:rPr lang="en-US" sz="4400" dirty="0" smtClean="0"/>
              <a:t>AMQP brokers (</a:t>
            </a:r>
            <a:r>
              <a:rPr lang="en-US" sz="4400" dirty="0" err="1" smtClean="0"/>
              <a:t>ActiveMQ</a:t>
            </a:r>
            <a:r>
              <a:rPr lang="en-US" sz="4400" dirty="0" smtClean="0"/>
              <a:t>, </a:t>
            </a:r>
            <a:r>
              <a:rPr lang="en-US" sz="4400" dirty="0" err="1" smtClean="0"/>
              <a:t>RabbitMQ</a:t>
            </a:r>
            <a:r>
              <a:rPr lang="en-US" sz="4400" dirty="0" smtClean="0"/>
              <a:t>)</a:t>
            </a:r>
            <a:endParaRPr lang="en-US" sz="4400" dirty="0"/>
          </a:p>
          <a:p>
            <a:r>
              <a:rPr lang="en-US" sz="4400" dirty="0" smtClean="0"/>
              <a:t>Cloud </a:t>
            </a:r>
            <a:r>
              <a:rPr lang="en-US" sz="4400" dirty="0"/>
              <a:t>queues (</a:t>
            </a:r>
            <a:r>
              <a:rPr lang="en-US" sz="4400" dirty="0" smtClean="0"/>
              <a:t>Azure Queue, </a:t>
            </a:r>
            <a:r>
              <a:rPr lang="en-US" sz="4400" dirty="0"/>
              <a:t>Amazon SQS)</a:t>
            </a:r>
          </a:p>
          <a:p>
            <a:r>
              <a:rPr lang="en-US" sz="4400" dirty="0" smtClean="0">
                <a:hlinkClick r:id="rId3"/>
              </a:rPr>
              <a:t>Many more</a:t>
            </a:r>
            <a:endParaRPr lang="en-US" sz="4400" u="sng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Messaging transports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29756" y="6627168"/>
            <a:ext cx="35142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apod.nasa.gov</a:t>
            </a:r>
            <a:r>
              <a:rPr lang="en-US" sz="900" dirty="0"/>
              <a:t>/</a:t>
            </a:r>
            <a:r>
              <a:rPr lang="en-US" sz="900" dirty="0" err="1"/>
              <a:t>apod</a:t>
            </a:r>
            <a:r>
              <a:rPr lang="en-US" sz="900" dirty="0"/>
              <a:t>/image/0810/ic2118_ssro.jpg</a:t>
            </a:r>
          </a:p>
        </p:txBody>
      </p:sp>
    </p:spTree>
    <p:extLst>
      <p:ext uri="{BB962C8B-B14F-4D97-AF65-F5344CB8AC3E}">
        <p14:creationId xmlns:p14="http://schemas.microsoft.com/office/powerpoint/2010/main" val="76504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8-24 at 12.21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1777"/>
            <a:ext cx="9144000" cy="528622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Ugly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29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ackhole.jpeg"/>
          <p:cNvPicPr>
            <a:picLocks noChangeAspect="1"/>
          </p:cNvPicPr>
          <p:nvPr/>
        </p:nvPicPr>
        <p:blipFill rotWithShape="1"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" r="1784" b="1369"/>
          <a:stretch/>
        </p:blipFill>
        <p:spPr>
          <a:xfrm>
            <a:off x="1168400" y="103664"/>
            <a:ext cx="6684587" cy="666039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927" y="2267643"/>
            <a:ext cx="8349873" cy="385852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Deadlocks </a:t>
            </a:r>
            <a:r>
              <a:rPr lang="en-US" sz="4400" dirty="0"/>
              <a:t>under </a:t>
            </a:r>
            <a:r>
              <a:rPr lang="en-US" sz="4400" dirty="0" smtClean="0"/>
              <a:t>load</a:t>
            </a:r>
            <a:endParaRPr lang="en-US" sz="4400" dirty="0"/>
          </a:p>
          <a:p>
            <a:r>
              <a:rPr lang="en-US" sz="4400" dirty="0"/>
              <a:t>O</a:t>
            </a:r>
            <a:r>
              <a:rPr lang="en-US" sz="4400" dirty="0" smtClean="0"/>
              <a:t>rder </a:t>
            </a:r>
            <a:r>
              <a:rPr lang="en-US" sz="4400" dirty="0"/>
              <a:t>processing </a:t>
            </a:r>
            <a:r>
              <a:rPr lang="en-US" sz="4400" dirty="0" smtClean="0"/>
              <a:t>failures - we </a:t>
            </a:r>
            <a:r>
              <a:rPr lang="en-US" sz="4400" dirty="0"/>
              <a:t>lose </a:t>
            </a:r>
            <a:r>
              <a:rPr lang="en-US" sz="4400" dirty="0" smtClean="0"/>
              <a:t>money</a:t>
            </a:r>
            <a:endParaRPr lang="en-US" sz="4400" dirty="0" smtClean="0"/>
          </a:p>
          <a:p>
            <a:r>
              <a:rPr lang="en-US" sz="4400" dirty="0"/>
              <a:t>P</a:t>
            </a:r>
            <a:r>
              <a:rPr lang="en-US" sz="4400" dirty="0" smtClean="0"/>
              <a:t>ut yours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5170530" y="6627168"/>
            <a:ext cx="39862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www.space.com</a:t>
            </a:r>
            <a:r>
              <a:rPr lang="en-US" sz="900" dirty="0"/>
              <a:t>/28254-monster-black-hole-nasa-nustar-image.html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Challenges with RPC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06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gc2244NB03.jpg"/>
          <p:cNvPicPr>
            <a:picLocks noChangeAspect="1"/>
          </p:cNvPicPr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r="8011"/>
          <a:stretch/>
        </p:blipFill>
        <p:spPr>
          <a:xfrm>
            <a:off x="-12755" y="0"/>
            <a:ext cx="9156755" cy="6839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What service bus 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15810"/>
            <a:ext cx="8229600" cy="4363189"/>
          </a:xfrm>
        </p:spPr>
        <p:txBody>
          <a:bodyPr>
            <a:normAutofit/>
          </a:bodyPr>
          <a:lstStyle/>
          <a:p>
            <a:pPr algn="just"/>
            <a:r>
              <a:rPr lang="en-US" sz="4400" dirty="0"/>
              <a:t>Think of your system as passing messages between components</a:t>
            </a:r>
            <a:endParaRPr lang="ru-RU" sz="4400" dirty="0"/>
          </a:p>
          <a:p>
            <a:pPr algn="just"/>
            <a:r>
              <a:rPr lang="ru-RU" sz="4400" dirty="0" err="1"/>
              <a:t>Dynamic</a:t>
            </a:r>
            <a:r>
              <a:rPr lang="ru-RU" sz="4400" dirty="0"/>
              <a:t> </a:t>
            </a:r>
            <a:r>
              <a:rPr lang="ru-RU" sz="4400" dirty="0" err="1"/>
              <a:t>routing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5170530" y="6627168"/>
            <a:ext cx="39862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www.heavensgloryobservatory.com</a:t>
            </a:r>
            <a:r>
              <a:rPr lang="en-US" sz="900" dirty="0"/>
              <a:t>/</a:t>
            </a:r>
            <a:r>
              <a:rPr lang="en-US" sz="900" dirty="0" err="1"/>
              <a:t>Color_Jpegs</a:t>
            </a:r>
            <a:r>
              <a:rPr lang="en-US" sz="900" dirty="0"/>
              <a:t>/ngc2244NB03.jpg</a:t>
            </a:r>
          </a:p>
        </p:txBody>
      </p:sp>
    </p:spTree>
    <p:extLst>
      <p:ext uri="{BB962C8B-B14F-4D97-AF65-F5344CB8AC3E}">
        <p14:creationId xmlns:p14="http://schemas.microsoft.com/office/powerpoint/2010/main" val="176043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lbireo_yandrik_big.jpg"/>
          <p:cNvPicPr>
            <a:picLocks noChangeAspect="1"/>
          </p:cNvPicPr>
          <p:nvPr/>
        </p:nvPicPr>
        <p:blipFill>
          <a:blip r:embed="rId2" cstate="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400" dirty="0" smtClean="0"/>
          </a:p>
          <a:p>
            <a:r>
              <a:rPr lang="en-US" sz="4400" dirty="0" smtClean="0"/>
              <a:t>Command messages (</a:t>
            </a:r>
            <a:r>
              <a:rPr lang="en-US" sz="4400" dirty="0"/>
              <a:t>Request-Response</a:t>
            </a:r>
            <a:r>
              <a:rPr lang="en-US" sz="4400" dirty="0" smtClean="0"/>
              <a:t>)</a:t>
            </a:r>
          </a:p>
          <a:p>
            <a:r>
              <a:rPr lang="en-US" sz="4400" dirty="0" smtClean="0"/>
              <a:t>Event messages (</a:t>
            </a:r>
            <a:r>
              <a:rPr lang="en-US" sz="4400" dirty="0"/>
              <a:t>Publish-Subscribe</a:t>
            </a:r>
            <a:r>
              <a:rPr lang="en-US" sz="4400" dirty="0" smtClean="0"/>
              <a:t>)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4572000" y="659476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apod.nasa.gov</a:t>
            </a:r>
            <a:r>
              <a:rPr lang="en-US" sz="900" dirty="0"/>
              <a:t>/</a:t>
            </a:r>
            <a:r>
              <a:rPr lang="en-US" sz="900" dirty="0" err="1"/>
              <a:t>apod</a:t>
            </a:r>
            <a:r>
              <a:rPr lang="en-US" sz="900" dirty="0"/>
              <a:t>/image/0508/</a:t>
            </a:r>
            <a:r>
              <a:rPr lang="en-US" sz="900" dirty="0" err="1"/>
              <a:t>albireo_yandrik_big.jpg</a:t>
            </a:r>
            <a:endParaRPr lang="en-US" sz="9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/>
          <a:lstStyle/>
          <a:p>
            <a:r>
              <a:rPr lang="en-US" dirty="0" smtClean="0"/>
              <a:t>Asynchronous messaging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93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19554</TotalTime>
  <Words>801</Words>
  <Application>Microsoft Macintosh PowerPoint</Application>
  <PresentationFormat>On-screen Show (4:3)</PresentationFormat>
  <Paragraphs>126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 Black </vt:lpstr>
      <vt:lpstr>NServiceBus introduction</vt:lpstr>
      <vt:lpstr>Particular software</vt:lpstr>
      <vt:lpstr>What service bus is?</vt:lpstr>
      <vt:lpstr>NServiceBus features</vt:lpstr>
      <vt:lpstr>Messaging transports</vt:lpstr>
      <vt:lpstr>Ugly slide</vt:lpstr>
      <vt:lpstr>Challenges with RPC</vt:lpstr>
      <vt:lpstr>What service bus is?</vt:lpstr>
      <vt:lpstr>Asynchronous messaging</vt:lpstr>
      <vt:lpstr>Request-Response, sort of</vt:lpstr>
      <vt:lpstr>Eventual consistency</vt:lpstr>
      <vt:lpstr>Example 1</vt:lpstr>
      <vt:lpstr>What service bus is?</vt:lpstr>
      <vt:lpstr>Publish-subscribe</vt:lpstr>
      <vt:lpstr>Polymorphic dispatch/routing</vt:lpstr>
      <vt:lpstr>Long-running processes</vt:lpstr>
      <vt:lpstr>Saga patterns</vt:lpstr>
      <vt:lpstr>Example 2</vt:lpstr>
      <vt:lpstr>The  takeaway</vt:lpstr>
      <vt:lpstr>Bonus</vt:lpstr>
      <vt:lpstr>Questions?</vt:lpstr>
      <vt:lpstr>More info</vt:lpstr>
      <vt:lpstr>References</vt:lpstr>
      <vt:lpstr>Contact details</vt:lpstr>
      <vt:lpstr>Thank you!</vt:lpstr>
    </vt:vector>
  </TitlesOfParts>
  <Company>xing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NServiceBus introduction</dc:title>
  <dc:creator>Boris Tveritnev</dc:creator>
  <cp:lastModifiedBy>Boris Tveritnev</cp:lastModifiedBy>
  <cp:revision>57</cp:revision>
  <dcterms:created xsi:type="dcterms:W3CDTF">2015-07-19T19:43:17Z</dcterms:created>
  <dcterms:modified xsi:type="dcterms:W3CDTF">2015-08-25T20:44:19Z</dcterms:modified>
</cp:coreProperties>
</file>